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87" r:id="rId3"/>
    <p:sldId id="303" r:id="rId4"/>
    <p:sldId id="258" r:id="rId5"/>
    <p:sldId id="355" r:id="rId6"/>
    <p:sldId id="354" r:id="rId7"/>
    <p:sldId id="305" r:id="rId8"/>
    <p:sldId id="357" r:id="rId9"/>
    <p:sldId id="358" r:id="rId10"/>
    <p:sldId id="359" r:id="rId11"/>
    <p:sldId id="360" r:id="rId12"/>
    <p:sldId id="324" r:id="rId13"/>
    <p:sldId id="361" r:id="rId14"/>
    <p:sldId id="351" r:id="rId15"/>
    <p:sldId id="325" r:id="rId16"/>
    <p:sldId id="328" r:id="rId17"/>
    <p:sldId id="366" r:id="rId18"/>
    <p:sldId id="327" r:id="rId19"/>
    <p:sldId id="362" r:id="rId20"/>
    <p:sldId id="363" r:id="rId21"/>
    <p:sldId id="329" r:id="rId22"/>
    <p:sldId id="330" r:id="rId23"/>
    <p:sldId id="364" r:id="rId24"/>
    <p:sldId id="346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95" autoAdjust="0"/>
    <p:restoredTop sz="94660"/>
  </p:normalViewPr>
  <p:slideViewPr>
    <p:cSldViewPr>
      <p:cViewPr varScale="1">
        <p:scale>
          <a:sx n="68" d="100"/>
          <a:sy n="68" d="100"/>
        </p:scale>
        <p:origin x="-2224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B67E3C-A805-4539-81B7-B870DE4019D6}" type="datetimeFigureOut">
              <a:rPr lang="en-US" smtClean="0"/>
              <a:t>3/10/16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C45E57-4AD0-40F3-9798-8B1BED328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17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45E57-4AD0-40F3-9798-8B1BED328BF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488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45E57-4AD0-40F3-9798-8B1BED328BF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633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45E57-4AD0-40F3-9798-8B1BED328BF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23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45E57-4AD0-40F3-9798-8B1BED328BF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23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373BD3-EFD7-438B-913D-53ADD090ED8A}" type="datetimeFigureOut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8838931-6F3A-4A4A-B2CF-D64C5D18F8F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2236"/>
            <a:ext cx="9144000" cy="857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32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373BD3-EFD7-438B-913D-53ADD090ED8A}" type="datetimeFigureOut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8838931-6F3A-4A4A-B2CF-D64C5D18F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739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373BD3-EFD7-438B-913D-53ADD090ED8A}" type="datetimeFigureOut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8838931-6F3A-4A4A-B2CF-D64C5D18F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54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199"/>
            <a:ext cx="9144000" cy="1143000"/>
          </a:xfrm>
          <a:solidFill>
            <a:schemeClr val="tx1">
              <a:lumMod val="75000"/>
              <a:lumOff val="2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409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373BD3-EFD7-438B-913D-53ADD090ED8A}" type="datetimeFigureOut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8838931-6F3A-4A4A-B2CF-D64C5D18F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263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373BD3-EFD7-438B-913D-53ADD090ED8A}" type="datetimeFigureOut">
              <a:rPr lang="en-US" smtClean="0"/>
              <a:t>3/10/16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8838931-6F3A-4A4A-B2CF-D64C5D18F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95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373BD3-EFD7-438B-913D-53ADD090ED8A}" type="datetimeFigureOut">
              <a:rPr lang="en-US" smtClean="0"/>
              <a:t>3/10/16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8838931-6F3A-4A4A-B2CF-D64C5D18F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30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373BD3-EFD7-438B-913D-53ADD090ED8A}" type="datetimeFigureOut">
              <a:rPr lang="en-US" smtClean="0"/>
              <a:t>3/10/16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8838931-6F3A-4A4A-B2CF-D64C5D18F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134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373BD3-EFD7-438B-913D-53ADD090ED8A}" type="datetimeFigureOut">
              <a:rPr lang="en-US" smtClean="0"/>
              <a:t>3/10/16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8838931-6F3A-4A4A-B2CF-D64C5D18F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373BD3-EFD7-438B-913D-53ADD090ED8A}" type="datetimeFigureOut">
              <a:rPr lang="en-US" smtClean="0"/>
              <a:t>3/10/16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8838931-6F3A-4A4A-B2CF-D64C5D18F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44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373BD3-EFD7-438B-913D-53ADD090ED8A}" type="datetimeFigureOut">
              <a:rPr lang="en-US" smtClean="0"/>
              <a:t>3/10/16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8838931-6F3A-4A4A-B2CF-D64C5D18F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976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2236"/>
            <a:ext cx="9144000" cy="85725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 userDrawn="1"/>
        </p:nvSpPr>
        <p:spPr>
          <a:xfrm>
            <a:off x="0" y="-2199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dirty="0" smtClean="0">
                <a:latin typeface="Franklin Gothic Medium" pitchFamily="34" charset="0"/>
              </a:rPr>
              <a:t>Click to edit Master title style</a:t>
            </a:r>
            <a:endParaRPr lang="en-US" dirty="0">
              <a:latin typeface="Franklin Gothic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441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anfrancisco.crimespotting.org" TargetMode="Externa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apnificent.net" TargetMode="Externa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IST687 – Applied Data Science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 smtClean="0"/>
              <a:t>Chapter 13</a:t>
            </a:r>
          </a:p>
          <a:p>
            <a:pPr algn="l">
              <a:spcBef>
                <a:spcPts val="600"/>
              </a:spcBef>
            </a:pPr>
            <a:r>
              <a:rPr lang="en-US" sz="4800" dirty="0" smtClean="0"/>
              <a:t>Map </a:t>
            </a:r>
            <a:r>
              <a:rPr lang="en-US" sz="4800" dirty="0" err="1" smtClean="0"/>
              <a:t>MashUp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03489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Science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65237"/>
            <a:ext cx="8458200" cy="4525963"/>
          </a:xfrm>
        </p:spPr>
        <p:txBody>
          <a:bodyPr>
            <a:normAutofit/>
          </a:bodyPr>
          <a:lstStyle/>
          <a:p>
            <a:r>
              <a:rPr lang="en-US" dirty="0" err="1" smtClean="0"/>
              <a:t>GGplots</a:t>
            </a:r>
            <a:r>
              <a:rPr lang="en-US" dirty="0" smtClean="0"/>
              <a:t>  </a:t>
            </a:r>
          </a:p>
          <a:p>
            <a:pPr marL="457200" lvl="1" indent="0">
              <a:buNone/>
            </a:pPr>
            <a:r>
              <a:rPr lang="en-US" sz="2400" dirty="0" smtClean="0"/>
              <a:t>&gt;</a:t>
            </a:r>
            <a:r>
              <a:rPr lang="en-US" sz="2400" dirty="0" err="1" smtClean="0"/>
              <a:t>dummyDF</a:t>
            </a:r>
            <a:r>
              <a:rPr lang="en-US" sz="2400" dirty="0" smtClean="0"/>
              <a:t> </a:t>
            </a:r>
            <a:r>
              <a:rPr lang="en-US" sz="2400" dirty="0"/>
              <a:t>&lt;- </a:t>
            </a:r>
            <a:r>
              <a:rPr lang="en-US" sz="2400" dirty="0" err="1"/>
              <a:t>data.frame</a:t>
            </a:r>
            <a:r>
              <a:rPr lang="en-US" sz="2400" dirty="0"/>
              <a:t>(</a:t>
            </a:r>
            <a:r>
              <a:rPr lang="en-US" sz="2400" dirty="0" err="1"/>
              <a:t>state.name</a:t>
            </a:r>
            <a:r>
              <a:rPr lang="en-US" sz="2400" dirty="0" smtClean="0"/>
              <a:t>, </a:t>
            </a:r>
            <a:r>
              <a:rPr lang="en-US" sz="2400" dirty="0" err="1" smtClean="0"/>
              <a:t>stringsAsFactors</a:t>
            </a:r>
            <a:r>
              <a:rPr lang="en-US" sz="2400" dirty="0"/>
              <a:t>=FALSE</a:t>
            </a:r>
            <a:r>
              <a:rPr lang="en-US" sz="2400" dirty="0" smtClean="0"/>
              <a:t>)</a:t>
            </a:r>
          </a:p>
          <a:p>
            <a:pPr marL="457200" lvl="1" indent="0">
              <a:buNone/>
            </a:pPr>
            <a:r>
              <a:rPr lang="en-US" sz="2400" dirty="0" smtClean="0"/>
              <a:t>&gt;</a:t>
            </a:r>
            <a:r>
              <a:rPr lang="en-US" sz="2400" dirty="0" err="1" smtClean="0"/>
              <a:t>dummyDF</a:t>
            </a:r>
            <a:r>
              <a:rPr lang="en-US" sz="2400" dirty="0" err="1"/>
              <a:t>$state</a:t>
            </a:r>
            <a:r>
              <a:rPr lang="en-US" sz="2400" dirty="0"/>
              <a:t> &lt;- </a:t>
            </a:r>
            <a:r>
              <a:rPr lang="en-US" sz="2400" dirty="0" err="1"/>
              <a:t>tolower</a:t>
            </a:r>
            <a:r>
              <a:rPr lang="en-US" sz="2400" dirty="0"/>
              <a:t>(</a:t>
            </a:r>
            <a:r>
              <a:rPr lang="en-US" sz="2400" dirty="0" err="1"/>
              <a:t>dummyDF$state.name</a:t>
            </a:r>
            <a:r>
              <a:rPr lang="en-US" sz="2400" dirty="0" smtClean="0"/>
              <a:t>)</a:t>
            </a:r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 smtClean="0">
                <a:sym typeface="Wingdings"/>
              </a:rPr>
              <a:t> Note </a:t>
            </a:r>
            <a:r>
              <a:rPr lang="en-US" sz="2400" dirty="0" err="1" smtClean="0">
                <a:sym typeface="Wingdings"/>
              </a:rPr>
              <a:t>state.name</a:t>
            </a:r>
            <a:r>
              <a:rPr lang="en-US" sz="2400" dirty="0" smtClean="0">
                <a:sym typeface="Wingdings"/>
              </a:rPr>
              <a:t> is data available within R</a:t>
            </a:r>
            <a:br>
              <a:rPr lang="en-US" sz="2400" dirty="0" smtClean="0">
                <a:sym typeface="Wingdings"/>
              </a:rPr>
            </a:br>
            <a:r>
              <a:rPr lang="en-US" sz="2400" dirty="0" smtClean="0">
                <a:sym typeface="Wingdings"/>
              </a:rPr>
              <a:t>     </a:t>
            </a:r>
            <a:r>
              <a:rPr lang="en-US" sz="2000" dirty="0" smtClean="0">
                <a:sym typeface="Wingdings"/>
              </a:rPr>
              <a:t> (there is additional information available in the state dataset)</a:t>
            </a:r>
            <a:endParaRPr lang="en-US" sz="2000" dirty="0"/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/>
              <a:t>&gt;us &lt;- </a:t>
            </a:r>
            <a:r>
              <a:rPr lang="en-US" sz="2400" dirty="0" err="1"/>
              <a:t>map_data</a:t>
            </a:r>
            <a:r>
              <a:rPr lang="en-US" sz="2400" dirty="0"/>
              <a:t>("state") </a:t>
            </a:r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56525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Science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65237"/>
            <a:ext cx="84582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GGplots</a:t>
            </a:r>
            <a:r>
              <a:rPr lang="en-US" dirty="0" smtClean="0"/>
              <a:t>  </a:t>
            </a:r>
          </a:p>
          <a:p>
            <a:pPr marL="400050" lvl="1" indent="0">
              <a:buNone/>
            </a:pPr>
            <a:r>
              <a:rPr lang="en-US" dirty="0" smtClean="0"/>
              <a:t>&gt; </a:t>
            </a:r>
            <a:r>
              <a:rPr lang="en-US" dirty="0" err="1"/>
              <a:t>map.simple</a:t>
            </a:r>
            <a:r>
              <a:rPr lang="en-US" dirty="0"/>
              <a:t> &lt;-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dummyDF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</a:t>
            </a:r>
            <a:r>
              <a:rPr lang="en-US" dirty="0" err="1"/>
              <a:t>map_id</a:t>
            </a:r>
            <a:r>
              <a:rPr lang="en-US" dirty="0"/>
              <a:t> = state))  </a:t>
            </a:r>
          </a:p>
          <a:p>
            <a:pPr marL="400050" lvl="1" indent="0">
              <a:buNone/>
            </a:pPr>
            <a:r>
              <a:rPr lang="en-US" dirty="0"/>
              <a:t>&gt; </a:t>
            </a:r>
            <a:r>
              <a:rPr lang="en-US" dirty="0" err="1"/>
              <a:t>map.simple</a:t>
            </a:r>
            <a:r>
              <a:rPr lang="en-US" dirty="0"/>
              <a:t> &lt;- </a:t>
            </a:r>
            <a:r>
              <a:rPr lang="en-US" dirty="0" err="1" smtClean="0"/>
              <a:t>map.simple</a:t>
            </a:r>
            <a:r>
              <a:rPr lang="en-US" dirty="0" smtClean="0"/>
              <a:t> +  </a:t>
            </a:r>
            <a:br>
              <a:rPr lang="en-US" dirty="0" smtClean="0"/>
            </a:br>
            <a:r>
              <a:rPr lang="en-US" dirty="0" smtClean="0"/>
              <a:t>            </a:t>
            </a:r>
            <a:r>
              <a:rPr lang="en-US" dirty="0" err="1" smtClean="0"/>
              <a:t>geom_map</a:t>
            </a:r>
            <a:r>
              <a:rPr lang="en-US" dirty="0"/>
              <a:t>(map = us, fill="white", + color="black") </a:t>
            </a:r>
          </a:p>
          <a:p>
            <a:pPr marL="400050" lvl="1" indent="0">
              <a:buNone/>
            </a:pPr>
            <a:r>
              <a:rPr lang="en-US" dirty="0" smtClean="0"/>
              <a:t>&gt; </a:t>
            </a:r>
            <a:r>
              <a:rPr lang="en-US" dirty="0" err="1" smtClean="0"/>
              <a:t>map.simple</a:t>
            </a:r>
            <a:r>
              <a:rPr lang="en-US" dirty="0" smtClean="0"/>
              <a:t> </a:t>
            </a:r>
            <a:r>
              <a:rPr lang="en-US" dirty="0"/>
              <a:t>&lt;- </a:t>
            </a:r>
            <a:r>
              <a:rPr lang="en-US" dirty="0" err="1"/>
              <a:t>map.simple</a:t>
            </a:r>
            <a:r>
              <a:rPr lang="en-US" dirty="0"/>
              <a:t> </a:t>
            </a:r>
            <a:r>
              <a:rPr lang="en-US" dirty="0" smtClean="0"/>
              <a:t>+</a:t>
            </a:r>
            <a:br>
              <a:rPr lang="en-US" dirty="0" smtClean="0"/>
            </a:br>
            <a:r>
              <a:rPr lang="en-US" dirty="0" smtClean="0"/>
              <a:t>            </a:t>
            </a:r>
            <a:r>
              <a:rPr lang="en-US" dirty="0" err="1"/>
              <a:t>expand_limits</a:t>
            </a:r>
            <a:r>
              <a:rPr lang="en-US" dirty="0"/>
              <a:t>(x = </a:t>
            </a:r>
            <a:r>
              <a:rPr lang="en-US" dirty="0" err="1"/>
              <a:t>us$long</a:t>
            </a:r>
            <a:r>
              <a:rPr lang="en-US" dirty="0"/>
              <a:t>, y = </a:t>
            </a:r>
            <a:r>
              <a:rPr lang="en-US" dirty="0" err="1"/>
              <a:t>us$lat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 smtClean="0"/>
              <a:t>&gt; </a:t>
            </a:r>
            <a:r>
              <a:rPr lang="en-US" dirty="0" err="1"/>
              <a:t>map.simple</a:t>
            </a:r>
            <a:r>
              <a:rPr lang="en-US" dirty="0"/>
              <a:t> &lt;- </a:t>
            </a:r>
            <a:r>
              <a:rPr lang="en-US" dirty="0" err="1"/>
              <a:t>map.simple</a:t>
            </a:r>
            <a:r>
              <a:rPr lang="en-US" dirty="0"/>
              <a:t> </a:t>
            </a:r>
            <a:r>
              <a:rPr lang="en-US" dirty="0" smtClean="0"/>
              <a:t>+</a:t>
            </a:r>
            <a:br>
              <a:rPr lang="en-US" dirty="0" smtClean="0"/>
            </a:br>
            <a:r>
              <a:rPr lang="en-US" dirty="0" smtClean="0"/>
              <a:t>            </a:t>
            </a:r>
            <a:r>
              <a:rPr lang="en-US" dirty="0" err="1"/>
              <a:t>coord_map</a:t>
            </a:r>
            <a:r>
              <a:rPr lang="en-US" dirty="0"/>
              <a:t>() + </a:t>
            </a:r>
            <a:r>
              <a:rPr lang="en-US" dirty="0" err="1"/>
              <a:t>ggtitle</a:t>
            </a:r>
            <a:r>
              <a:rPr lang="en-US" dirty="0"/>
              <a:t>(“basic map of USA”)</a:t>
            </a:r>
          </a:p>
          <a:p>
            <a:pPr marL="400050" lvl="1" indent="0">
              <a:buNone/>
            </a:pPr>
            <a:r>
              <a:rPr lang="en-US" dirty="0"/>
              <a:t>&gt; </a:t>
            </a:r>
            <a:r>
              <a:rPr lang="en-US" dirty="0" err="1"/>
              <a:t>map.simple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855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Science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5287" b="8186"/>
          <a:stretch/>
        </p:blipFill>
        <p:spPr>
          <a:xfrm>
            <a:off x="1447800" y="1395604"/>
            <a:ext cx="5969000" cy="439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0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Science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14400" y="1524000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map.simple</a:t>
            </a:r>
            <a:r>
              <a:rPr lang="en-US" dirty="0"/>
              <a:t> + </a:t>
            </a:r>
            <a:r>
              <a:rPr lang="en-US" dirty="0" err="1"/>
              <a:t>geom_point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 = -100, y = 30))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964" b="14951"/>
          <a:stretch/>
        </p:blipFill>
        <p:spPr>
          <a:xfrm>
            <a:off x="1143000" y="2057400"/>
            <a:ext cx="5969000" cy="36111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48200" y="5486400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Plotted point</a:t>
            </a:r>
            <a:endParaRPr lang="en-US" sz="14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3962400" y="4724400"/>
            <a:ext cx="10668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129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763000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#Read in the states and make lower case</a:t>
            </a:r>
          </a:p>
          <a:p>
            <a:pPr marL="0" indent="0">
              <a:buNone/>
            </a:pPr>
            <a:r>
              <a:rPr lang="en-US" dirty="0" smtClean="0"/>
              <a:t>&gt; </a:t>
            </a:r>
            <a:r>
              <a:rPr lang="en-US" dirty="0" err="1" smtClean="0"/>
              <a:t>dfStates</a:t>
            </a:r>
            <a:r>
              <a:rPr lang="en-US" dirty="0" smtClean="0"/>
              <a:t> </a:t>
            </a:r>
            <a:r>
              <a:rPr lang="en-US" dirty="0"/>
              <a:t>&lt;- </a:t>
            </a:r>
            <a:r>
              <a:rPr lang="en-US" dirty="0" err="1"/>
              <a:t>readCensus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 smtClean="0"/>
              <a:t>&gt; </a:t>
            </a:r>
            <a:r>
              <a:rPr lang="en-US" dirty="0" err="1"/>
              <a:t>dfStates$state</a:t>
            </a:r>
            <a:r>
              <a:rPr lang="en-US" dirty="0"/>
              <a:t> &lt;- </a:t>
            </a:r>
            <a:r>
              <a:rPr lang="en-US" dirty="0" err="1"/>
              <a:t>tolower</a:t>
            </a:r>
            <a:r>
              <a:rPr lang="en-US" dirty="0"/>
              <a:t>(</a:t>
            </a:r>
            <a:r>
              <a:rPr lang="en-US" dirty="0" err="1"/>
              <a:t>dfStates$region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dirty="0"/>
              <a:t>&gt; </a:t>
            </a:r>
            <a:r>
              <a:rPr lang="en-US" dirty="0" err="1"/>
              <a:t>map.popColor</a:t>
            </a:r>
            <a:r>
              <a:rPr lang="en-US" dirty="0"/>
              <a:t> &lt;-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dfStates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</a:t>
            </a:r>
            <a:r>
              <a:rPr lang="en-US" dirty="0" err="1"/>
              <a:t>map_id</a:t>
            </a:r>
            <a:r>
              <a:rPr lang="en-US" dirty="0"/>
              <a:t> = state))  </a:t>
            </a:r>
          </a:p>
          <a:p>
            <a:pPr marL="0" indent="0">
              <a:buNone/>
            </a:pPr>
            <a:r>
              <a:rPr lang="en-US" dirty="0"/>
              <a:t>&gt; </a:t>
            </a:r>
            <a:r>
              <a:rPr lang="en-US" dirty="0" err="1"/>
              <a:t>map.popColor</a:t>
            </a:r>
            <a:r>
              <a:rPr lang="en-US" dirty="0"/>
              <a:t> &lt;- </a:t>
            </a:r>
            <a:r>
              <a:rPr lang="en-US" dirty="0" err="1" smtClean="0"/>
              <a:t>map.popColor</a:t>
            </a:r>
            <a:r>
              <a:rPr lang="en-US" dirty="0" smtClean="0"/>
              <a:t> +  </a:t>
            </a:r>
            <a:br>
              <a:rPr lang="en-US" dirty="0" smtClean="0"/>
            </a:br>
            <a:r>
              <a:rPr lang="en-US" dirty="0" smtClean="0"/>
              <a:t>                                      </a:t>
            </a:r>
            <a:r>
              <a:rPr lang="en-US" dirty="0" err="1" smtClean="0"/>
              <a:t>geom_map</a:t>
            </a:r>
            <a:r>
              <a:rPr lang="en-US" dirty="0"/>
              <a:t>(map = us, </a:t>
            </a:r>
            <a:r>
              <a:rPr lang="en-US" dirty="0" err="1"/>
              <a:t>aes</a:t>
            </a:r>
            <a:r>
              <a:rPr lang="en-US" dirty="0"/>
              <a:t>(fill=july11pop))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&gt; </a:t>
            </a:r>
            <a:r>
              <a:rPr lang="en-US" dirty="0" err="1"/>
              <a:t>map.popColor</a:t>
            </a:r>
            <a:r>
              <a:rPr lang="en-US" dirty="0"/>
              <a:t> &lt;- </a:t>
            </a:r>
            <a:r>
              <a:rPr lang="en-US" dirty="0" err="1"/>
              <a:t>map.popColor</a:t>
            </a:r>
            <a:r>
              <a:rPr lang="en-US" dirty="0"/>
              <a:t> + </a:t>
            </a:r>
            <a:r>
              <a:rPr lang="en-US" dirty="0" err="1"/>
              <a:t>expand_limits</a:t>
            </a:r>
            <a:r>
              <a:rPr lang="en-US" dirty="0"/>
              <a:t>(x = </a:t>
            </a:r>
            <a:r>
              <a:rPr lang="en-US" dirty="0" err="1"/>
              <a:t>us$long</a:t>
            </a:r>
            <a:r>
              <a:rPr lang="en-US" dirty="0"/>
              <a:t>, y = </a:t>
            </a:r>
            <a:r>
              <a:rPr lang="en-US" dirty="0" err="1"/>
              <a:t>us$lat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&gt; </a:t>
            </a:r>
            <a:r>
              <a:rPr lang="en-US" dirty="0" err="1"/>
              <a:t>map.popColor</a:t>
            </a:r>
            <a:r>
              <a:rPr lang="en-US" dirty="0"/>
              <a:t> &lt;- </a:t>
            </a:r>
            <a:r>
              <a:rPr lang="en-US" dirty="0" err="1" smtClean="0"/>
              <a:t>map.popColor</a:t>
            </a:r>
            <a:r>
              <a:rPr lang="en-US" dirty="0" smtClean="0"/>
              <a:t> + </a:t>
            </a:r>
            <a:br>
              <a:rPr lang="en-US" dirty="0" smtClean="0"/>
            </a:br>
            <a:r>
              <a:rPr lang="en-US" dirty="0" smtClean="0"/>
              <a:t>                                 </a:t>
            </a:r>
            <a:r>
              <a:rPr lang="en-US" dirty="0" err="1" smtClean="0"/>
              <a:t>coord_map</a:t>
            </a:r>
            <a:r>
              <a:rPr lang="en-US" dirty="0"/>
              <a:t>() + </a:t>
            </a:r>
            <a:r>
              <a:rPr lang="en-US" dirty="0" err="1"/>
              <a:t>ggtitle</a:t>
            </a:r>
            <a:r>
              <a:rPr lang="en-US" dirty="0"/>
              <a:t>("state population")</a:t>
            </a:r>
          </a:p>
          <a:p>
            <a:pPr marL="0" indent="0">
              <a:buNone/>
            </a:pPr>
            <a:r>
              <a:rPr lang="en-US" dirty="0"/>
              <a:t>&gt; </a:t>
            </a:r>
            <a:r>
              <a:rPr lang="en-US" dirty="0" err="1"/>
              <a:t>map.popColor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 </a:t>
            </a:r>
          </a:p>
        </p:txBody>
      </p:sp>
      <p:sp>
        <p:nvSpPr>
          <p:cNvPr id="4" name="Rectangle 3"/>
          <p:cNvSpPr/>
          <p:nvPr/>
        </p:nvSpPr>
        <p:spPr>
          <a:xfrm>
            <a:off x="2667000" y="3276600"/>
            <a:ext cx="4953000" cy="304800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>
                <a:shade val="95000"/>
                <a:satMod val="105000"/>
                <a:alpha val="3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549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Science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5867" b="15744"/>
          <a:stretch/>
        </p:blipFill>
        <p:spPr>
          <a:xfrm>
            <a:off x="762000" y="1295400"/>
            <a:ext cx="7986182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164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Science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1371600"/>
            <a:ext cx="7772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&gt; </a:t>
            </a:r>
            <a:r>
              <a:rPr lang="en-US" sz="2400" dirty="0" err="1"/>
              <a:t>latlon</a:t>
            </a:r>
            <a:r>
              <a:rPr lang="en-US" sz="2400" dirty="0"/>
              <a:t> &lt;- geocode("</a:t>
            </a:r>
            <a:r>
              <a:rPr lang="en-US" sz="2400" dirty="0" err="1"/>
              <a:t>syracuse</a:t>
            </a:r>
            <a:r>
              <a:rPr lang="en-US" sz="2400" dirty="0"/>
              <a:t> university, </a:t>
            </a:r>
            <a:r>
              <a:rPr lang="en-US" sz="2400" dirty="0" err="1"/>
              <a:t>syracuse</a:t>
            </a:r>
            <a:r>
              <a:rPr lang="en-US" sz="2400" dirty="0"/>
              <a:t>, </a:t>
            </a:r>
            <a:r>
              <a:rPr lang="en-US" sz="2400" dirty="0" err="1"/>
              <a:t>ny</a:t>
            </a:r>
            <a:r>
              <a:rPr lang="en-US" sz="2400" dirty="0"/>
              <a:t>")</a:t>
            </a:r>
          </a:p>
          <a:p>
            <a:r>
              <a:rPr lang="en-US" sz="2000" dirty="0"/>
              <a:t>Information from URL : http://</a:t>
            </a:r>
            <a:r>
              <a:rPr lang="en-US" sz="2000" dirty="0" err="1"/>
              <a:t>maps.googleapis.com</a:t>
            </a:r>
            <a:r>
              <a:rPr lang="en-US" sz="2000" dirty="0"/>
              <a:t>/maps/</a:t>
            </a:r>
            <a:r>
              <a:rPr lang="en-US" sz="2000" dirty="0" err="1"/>
              <a:t>api</a:t>
            </a:r>
            <a:r>
              <a:rPr lang="en-US" sz="2000" dirty="0"/>
              <a:t>/geocode/</a:t>
            </a:r>
            <a:r>
              <a:rPr lang="en-US" sz="2000" dirty="0" err="1"/>
              <a:t>json?address</a:t>
            </a:r>
            <a:r>
              <a:rPr lang="en-US" sz="2000" dirty="0"/>
              <a:t>=syracuse%20university,%20syracuse,%20ny&amp;sensor=false</a:t>
            </a:r>
          </a:p>
          <a:p>
            <a:r>
              <a:rPr lang="en-US" sz="2000" dirty="0"/>
              <a:t> </a:t>
            </a:r>
          </a:p>
          <a:p>
            <a:r>
              <a:rPr lang="en-US" sz="2400" dirty="0"/>
              <a:t>&gt; </a:t>
            </a:r>
            <a:r>
              <a:rPr lang="en-US" sz="2400" dirty="0" err="1"/>
              <a:t>latlon</a:t>
            </a:r>
            <a:endParaRPr lang="en-US" sz="2400" dirty="0"/>
          </a:p>
          <a:p>
            <a:r>
              <a:rPr lang="en-US" sz="2000" dirty="0"/>
              <a:t>        </a:t>
            </a:r>
            <a:r>
              <a:rPr lang="en-US" sz="2000" dirty="0" err="1"/>
              <a:t>lon</a:t>
            </a:r>
            <a:r>
              <a:rPr lang="en-US" sz="2000" dirty="0"/>
              <a:t>      </a:t>
            </a:r>
            <a:r>
              <a:rPr lang="en-US" sz="2000" dirty="0" err="1"/>
              <a:t>lat</a:t>
            </a:r>
            <a:endParaRPr lang="en-US" sz="2000" dirty="0"/>
          </a:p>
          <a:p>
            <a:r>
              <a:rPr lang="en-US" sz="2000" dirty="0"/>
              <a:t>1 -76.13452 </a:t>
            </a:r>
            <a:r>
              <a:rPr lang="en-US" sz="2000" dirty="0" smtClean="0"/>
              <a:t>43.03857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>
                <a:sym typeface="Wingdings"/>
              </a:rPr>
              <a:t> Could have used addr2latlon function we previously created!</a:t>
            </a:r>
            <a:endParaRPr lang="en-US" sz="2000" dirty="0"/>
          </a:p>
          <a:p>
            <a:r>
              <a:rPr lang="en-US" sz="24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386672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0796" b="22558"/>
          <a:stretch/>
        </p:blipFill>
        <p:spPr>
          <a:xfrm>
            <a:off x="1219200" y="2667000"/>
            <a:ext cx="5969000" cy="28776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Science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1371600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&gt;</a:t>
            </a:r>
            <a:r>
              <a:rPr lang="en-US" sz="2400" dirty="0" err="1"/>
              <a:t>map.popColor</a:t>
            </a:r>
            <a:r>
              <a:rPr lang="en-US" sz="2400" dirty="0"/>
              <a:t> + </a:t>
            </a:r>
            <a:r>
              <a:rPr lang="en-US" sz="2400" dirty="0" err="1" smtClean="0"/>
              <a:t>geom_point</a:t>
            </a:r>
            <a:r>
              <a:rPr lang="en-US" sz="2400" dirty="0"/>
              <a:t>(</a:t>
            </a:r>
            <a:r>
              <a:rPr lang="en-US" sz="2400" dirty="0" err="1"/>
              <a:t>aes</a:t>
            </a:r>
            <a:r>
              <a:rPr lang="en-US" sz="2400" dirty="0"/>
              <a:t>(x = </a:t>
            </a:r>
            <a:r>
              <a:rPr lang="en-US" sz="2400" dirty="0" err="1"/>
              <a:t>latlon$lon</a:t>
            </a:r>
            <a:r>
              <a:rPr lang="en-US" sz="2400" dirty="0"/>
              <a:t>, y = </a:t>
            </a:r>
            <a:r>
              <a:rPr lang="en-US" sz="2400" dirty="0" err="1"/>
              <a:t>latlon$lat</a:t>
            </a:r>
            <a:r>
              <a:rPr lang="en-US" sz="2400" dirty="0"/>
              <a:t>)</a:t>
            </a:r>
            <a:r>
              <a:rPr lang="en-US" sz="2400" dirty="0" smtClean="0"/>
              <a:t>,</a:t>
            </a:r>
            <a:br>
              <a:rPr lang="en-US" sz="2400" dirty="0" smtClean="0"/>
            </a:br>
            <a:r>
              <a:rPr lang="en-US" sz="2400" dirty="0"/>
              <a:t> </a:t>
            </a:r>
            <a:r>
              <a:rPr lang="en-US" sz="2400" dirty="0" smtClean="0"/>
              <a:t>                                                                      color="</a:t>
            </a:r>
            <a:r>
              <a:rPr lang="en-US" sz="2400" dirty="0" err="1" smtClean="0"/>
              <a:t>darkred</a:t>
            </a:r>
            <a:r>
              <a:rPr lang="en-US" sz="2400" dirty="0" smtClean="0"/>
              <a:t>", size = 3)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324600" y="2362200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Plotted point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334000" y="2590800"/>
            <a:ext cx="1143000" cy="914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715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-453" t="7180" r="453" b="11571"/>
          <a:stretch/>
        </p:blipFill>
        <p:spPr>
          <a:xfrm>
            <a:off x="1560477" y="2303990"/>
            <a:ext cx="5373723" cy="37158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Science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1143000"/>
            <a:ext cx="86868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&gt; </a:t>
            </a:r>
            <a:r>
              <a:rPr lang="en-US" sz="2400" dirty="0" smtClean="0"/>
              <a:t>g &lt;- </a:t>
            </a:r>
            <a:r>
              <a:rPr lang="en-US" sz="2400" dirty="0" err="1" smtClean="0"/>
              <a:t>map.popColor</a:t>
            </a:r>
            <a:r>
              <a:rPr lang="en-US" sz="2400" dirty="0" smtClean="0"/>
              <a:t> </a:t>
            </a:r>
            <a:r>
              <a:rPr lang="en-US" sz="2400" dirty="0"/>
              <a:t>+ </a:t>
            </a:r>
            <a:r>
              <a:rPr lang="en-US" sz="2400" dirty="0" err="1" smtClean="0"/>
              <a:t>geom_point</a:t>
            </a:r>
            <a:r>
              <a:rPr lang="en-US" sz="2400" dirty="0" smtClean="0"/>
              <a:t>(</a:t>
            </a:r>
            <a:br>
              <a:rPr lang="en-US" sz="2400" dirty="0" smtClean="0"/>
            </a:br>
            <a:r>
              <a:rPr lang="en-US" sz="2400" dirty="0" smtClean="0"/>
              <a:t>             </a:t>
            </a:r>
            <a:r>
              <a:rPr lang="en-US" sz="2400" dirty="0" err="1" smtClean="0"/>
              <a:t>aes</a:t>
            </a:r>
            <a:r>
              <a:rPr lang="en-US" sz="2400" dirty="0"/>
              <a:t>(x = </a:t>
            </a:r>
            <a:r>
              <a:rPr lang="en-US" sz="2400" dirty="0" err="1"/>
              <a:t>latlon$lon</a:t>
            </a:r>
            <a:r>
              <a:rPr lang="en-US" sz="2400" dirty="0"/>
              <a:t>, y = </a:t>
            </a:r>
            <a:r>
              <a:rPr lang="en-US" sz="2400" dirty="0" err="1"/>
              <a:t>latlon$lat</a:t>
            </a:r>
            <a:r>
              <a:rPr lang="en-US" sz="2400" dirty="0"/>
              <a:t>)</a:t>
            </a:r>
            <a:r>
              <a:rPr lang="en-US" sz="2400" dirty="0" smtClean="0"/>
              <a:t>, color="</a:t>
            </a:r>
            <a:r>
              <a:rPr lang="en-US" sz="2400" dirty="0" err="1" smtClean="0"/>
              <a:t>darkred</a:t>
            </a:r>
            <a:r>
              <a:rPr lang="en-US" sz="2400" dirty="0" smtClean="0"/>
              <a:t>", size = 3)</a:t>
            </a:r>
          </a:p>
          <a:p>
            <a:r>
              <a:rPr lang="fi-FI" sz="2400" dirty="0" smtClean="0"/>
              <a:t>&gt; g </a:t>
            </a:r>
            <a:r>
              <a:rPr lang="fi-FI" sz="2400" dirty="0"/>
              <a:t>+  xlim(-85,-70) + ylim(35,45) + </a:t>
            </a:r>
            <a:r>
              <a:rPr lang="fi-FI" sz="2400" dirty="0" err="1"/>
              <a:t>coord_map</a:t>
            </a:r>
            <a:r>
              <a:rPr lang="fi-FI" sz="2400" dirty="0"/>
              <a:t>()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324600" y="2362200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Plotted point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495800" y="2590800"/>
            <a:ext cx="1981200" cy="609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437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Data on 10 Cities, dataset includes:</a:t>
            </a:r>
          </a:p>
          <a:p>
            <a:pPr lvl="1"/>
            <a:r>
              <a:rPr lang="en-US" dirty="0" smtClean="0"/>
              <a:t>Name (City, State)</a:t>
            </a:r>
          </a:p>
          <a:p>
            <a:pPr lvl="1"/>
            <a:r>
              <a:rPr lang="en-US" dirty="0" smtClean="0"/>
              <a:t>Business Rating (1-10)</a:t>
            </a:r>
          </a:p>
          <a:p>
            <a:pPr lvl="1"/>
            <a:r>
              <a:rPr lang="en-US" dirty="0" smtClean="0"/>
              <a:t>Weather Rating (1-10)</a:t>
            </a:r>
          </a:p>
          <a:p>
            <a:pPr lvl="1"/>
            <a:r>
              <a:rPr lang="en-US" dirty="0" smtClean="0"/>
              <a:t>Cost of Living Rating (1-10) </a:t>
            </a:r>
          </a:p>
          <a:p>
            <a:pPr lvl="1"/>
            <a:endParaRPr lang="en-US" dirty="0"/>
          </a:p>
          <a:p>
            <a:pPr lvl="1">
              <a:buFont typeface="Wingdings" charset="0"/>
              <a:buChar char="à"/>
            </a:pPr>
            <a:r>
              <a:rPr lang="en-US" dirty="0" smtClean="0">
                <a:sym typeface="Wingdings"/>
              </a:rPr>
              <a:t>We want to map this info 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010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Science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399" y="4415134"/>
            <a:ext cx="876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Much of what we have accomplished so far has focused on the standard rectangular dataset: one </a:t>
            </a:r>
            <a:r>
              <a:rPr lang="en-US" dirty="0" smtClean="0"/>
              <a:t>neat table </a:t>
            </a:r>
            <a:r>
              <a:rPr lang="en-US" dirty="0"/>
              <a:t>with rows and columns well defined. Yet much of the power of data science comes </a:t>
            </a:r>
            <a:r>
              <a:rPr lang="en-US" dirty="0" smtClean="0"/>
              <a:t>from bringing </a:t>
            </a:r>
            <a:r>
              <a:rPr lang="en-US" dirty="0"/>
              <a:t>together difference sources of data in complementary ways. In this chapter we </a:t>
            </a:r>
            <a:r>
              <a:rPr lang="en-US" dirty="0" smtClean="0"/>
              <a:t>combine different </a:t>
            </a:r>
            <a:r>
              <a:rPr lang="en-US" dirty="0"/>
              <a:t>sources of data to make a unique product that transcends any one source.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14" y="1336766"/>
            <a:ext cx="7828571" cy="3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33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425375"/>
              </p:ext>
            </p:extLst>
          </p:nvPr>
        </p:nvGraphicFramePr>
        <p:xfrm>
          <a:off x="457200" y="1676400"/>
          <a:ext cx="7543800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760"/>
                <a:gridCol w="1508760"/>
                <a:gridCol w="1508760"/>
                <a:gridCol w="1508760"/>
                <a:gridCol w="1508760"/>
              </a:tblGrid>
              <a:tr h="640080">
                <a:tc>
                  <a:txBody>
                    <a:bodyPr/>
                    <a:lstStyle/>
                    <a:p>
                      <a:r>
                        <a:rPr lang="en-US" dirty="0" smtClean="0"/>
                        <a:t>City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Business Rating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Weather Rating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Living Rating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Manhattan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Boston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Philadelphia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Tampa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Chicago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Boise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San Francisco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Seattle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Houston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3089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4419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smtClean="0"/>
              <a:t>&gt; cities </a:t>
            </a:r>
            <a:r>
              <a:rPr lang="en-US" sz="2400" dirty="0"/>
              <a:t>&lt;- c(</a:t>
            </a:r>
            <a:r>
              <a:rPr lang="en-US" sz="2400" dirty="0" smtClean="0"/>
              <a:t>"Manhattan, </a:t>
            </a:r>
            <a:r>
              <a:rPr lang="en-US" sz="2400" dirty="0"/>
              <a:t>NY", "Boston, MA", "Philadelphia, PA", </a:t>
            </a:r>
            <a:r>
              <a:rPr lang="en-US" sz="2400" dirty="0" smtClean="0"/>
              <a:t> </a:t>
            </a:r>
            <a:br>
              <a:rPr lang="en-US" sz="2400" dirty="0" smtClean="0"/>
            </a:br>
            <a:r>
              <a:rPr lang="en-US" sz="2400" dirty="0" smtClean="0"/>
              <a:t>                 "</a:t>
            </a:r>
            <a:r>
              <a:rPr lang="en-US" sz="2400" dirty="0"/>
              <a:t>Tampa, FL", "Chicago, IL",  </a:t>
            </a:r>
            <a:r>
              <a:rPr lang="en-US" sz="2400" dirty="0" smtClean="0"/>
              <a:t>"</a:t>
            </a:r>
            <a:r>
              <a:rPr lang="en-US" sz="2400" dirty="0"/>
              <a:t>Boise, ID",</a:t>
            </a:r>
          </a:p>
          <a:p>
            <a:pPr marL="0" indent="0">
              <a:buNone/>
            </a:pPr>
            <a:r>
              <a:rPr lang="en-US" sz="2400" dirty="0"/>
              <a:t>            </a:t>
            </a:r>
            <a:r>
              <a:rPr lang="en-US" sz="2400" dirty="0" smtClean="0"/>
              <a:t>      "</a:t>
            </a:r>
            <a:r>
              <a:rPr lang="en-US" sz="2400" dirty="0"/>
              <a:t>San Francisco, CA", "Seattle, WA", "Houston, TX")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&gt; bus </a:t>
            </a:r>
            <a:r>
              <a:rPr lang="en-US" sz="2400" dirty="0"/>
              <a:t>&lt;- c(10,7,6,5,7,3,10,7,5)</a:t>
            </a:r>
          </a:p>
          <a:p>
            <a:pPr marL="0" indent="0">
              <a:buNone/>
            </a:pPr>
            <a:r>
              <a:rPr lang="en-US" sz="2400" dirty="0" smtClean="0"/>
              <a:t>&gt; weather </a:t>
            </a:r>
            <a:r>
              <a:rPr lang="en-US" sz="2400" dirty="0"/>
              <a:t>&lt;- c(5,3,6,7,3,6,10,7,2)</a:t>
            </a:r>
          </a:p>
          <a:p>
            <a:pPr marL="0" indent="0">
              <a:buNone/>
            </a:pPr>
            <a:r>
              <a:rPr lang="en-US" sz="2400" dirty="0" smtClean="0"/>
              <a:t>&gt; living </a:t>
            </a:r>
            <a:r>
              <a:rPr lang="en-US" sz="2400" dirty="0"/>
              <a:t>&lt;- c(7,6,6,7,5,4,6,8,2)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&gt; </a:t>
            </a:r>
            <a:r>
              <a:rPr lang="en-US" sz="2400" dirty="0" err="1" smtClean="0"/>
              <a:t>city.df</a:t>
            </a:r>
            <a:r>
              <a:rPr lang="en-US" sz="2400" dirty="0" smtClean="0"/>
              <a:t> </a:t>
            </a:r>
            <a:r>
              <a:rPr lang="en-US" sz="2400" dirty="0"/>
              <a:t>&lt;- </a:t>
            </a:r>
            <a:r>
              <a:rPr lang="en-US" sz="2400" dirty="0" err="1"/>
              <a:t>data.frame</a:t>
            </a:r>
            <a:r>
              <a:rPr lang="en-US" sz="2400" dirty="0"/>
              <a:t>(cities, bus, weather, living</a:t>
            </a:r>
            <a:r>
              <a:rPr lang="en-US" sz="2400" dirty="0" smtClean="0"/>
              <a:t>)</a:t>
            </a:r>
          </a:p>
          <a:p>
            <a:pPr marL="0" indent="0">
              <a:buNone/>
            </a:pPr>
            <a:r>
              <a:rPr lang="en-US" sz="2400" dirty="0"/>
              <a:t>&gt; </a:t>
            </a:r>
            <a:r>
              <a:rPr lang="en-US" sz="2400" dirty="0" err="1"/>
              <a:t>city.df$state</a:t>
            </a:r>
            <a:r>
              <a:rPr lang="en-US" sz="2400" dirty="0"/>
              <a:t> &lt;- </a:t>
            </a:r>
            <a:r>
              <a:rPr lang="en-US" sz="2400" dirty="0" err="1"/>
              <a:t>statesFake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&gt; </a:t>
            </a:r>
            <a:r>
              <a:rPr lang="en-US" sz="2400" dirty="0" err="1" smtClean="0"/>
              <a:t>city.df$</a:t>
            </a:r>
            <a:r>
              <a:rPr lang="en-US" sz="2400" dirty="0" err="1"/>
              <a:t>geoCode</a:t>
            </a:r>
            <a:r>
              <a:rPr lang="en-US" sz="2400" dirty="0"/>
              <a:t> &lt;- geocode</a:t>
            </a:r>
            <a:r>
              <a:rPr lang="en-US" sz="2400" dirty="0" smtClean="0"/>
              <a:t>(cities)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6000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Science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2400" y="1219200"/>
            <a:ext cx="8763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&gt; </a:t>
            </a:r>
            <a:r>
              <a:rPr lang="en-US" sz="2000" dirty="0" err="1"/>
              <a:t>map.simple</a:t>
            </a:r>
            <a:r>
              <a:rPr lang="en-US" sz="2000" dirty="0"/>
              <a:t> + </a:t>
            </a:r>
            <a:r>
              <a:rPr lang="en-US" sz="2000" dirty="0" err="1"/>
              <a:t>geom_point</a:t>
            </a:r>
            <a:r>
              <a:rPr lang="en-US" sz="2000" dirty="0"/>
              <a:t>(data</a:t>
            </a:r>
            <a:r>
              <a:rPr lang="en-US" sz="2000" dirty="0" smtClean="0"/>
              <a:t>=</a:t>
            </a:r>
            <a:r>
              <a:rPr lang="en-US" sz="2000" dirty="0" err="1" smtClean="0"/>
              <a:t>cities.df</a:t>
            </a:r>
            <a:r>
              <a:rPr lang="en-US" sz="2000" dirty="0" smtClean="0"/>
              <a:t>,</a:t>
            </a:r>
            <a:r>
              <a:rPr lang="en-US" sz="2000" dirty="0"/>
              <a:t> </a:t>
            </a:r>
            <a:r>
              <a:rPr lang="en-US" sz="2000" dirty="0" err="1" smtClean="0"/>
              <a:t>aes</a:t>
            </a:r>
            <a:r>
              <a:rPr lang="en-US" sz="2000" dirty="0"/>
              <a:t>(x = </a:t>
            </a:r>
            <a:r>
              <a:rPr lang="en-US" sz="2000" dirty="0" err="1"/>
              <a:t>geoCode$lon</a:t>
            </a:r>
            <a:r>
              <a:rPr lang="en-US" sz="2000" dirty="0"/>
              <a:t>, y = </a:t>
            </a:r>
            <a:r>
              <a:rPr lang="en-US" sz="2000" dirty="0" err="1"/>
              <a:t>geoCode$lat</a:t>
            </a:r>
            <a:r>
              <a:rPr lang="en-US" sz="2000" dirty="0" smtClean="0"/>
              <a:t>))       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12818" b="14048"/>
          <a:stretch/>
        </p:blipFill>
        <p:spPr>
          <a:xfrm>
            <a:off x="1524000" y="1828800"/>
            <a:ext cx="5969000" cy="371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67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Science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4800" y="1219200"/>
            <a:ext cx="86868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Have the marker size and color represent business ranking and weather</a:t>
            </a:r>
          </a:p>
          <a:p>
            <a:endParaRPr lang="en-US" dirty="0"/>
          </a:p>
          <a:p>
            <a:r>
              <a:rPr lang="en-US" dirty="0" smtClean="0"/>
              <a:t>&gt; </a:t>
            </a:r>
            <a:r>
              <a:rPr lang="en-US" dirty="0" err="1" smtClean="0"/>
              <a:t>map.simple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err="1"/>
              <a:t>geom_point</a:t>
            </a:r>
            <a:r>
              <a:rPr lang="en-US" dirty="0"/>
              <a:t>(data</a:t>
            </a:r>
            <a:r>
              <a:rPr lang="en-US" dirty="0" smtClean="0"/>
              <a:t>=</a:t>
            </a:r>
            <a:r>
              <a:rPr lang="en-US" dirty="0" err="1" smtClean="0"/>
              <a:t>city.df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/>
              <a:t>		 </a:t>
            </a:r>
            <a:r>
              <a:rPr lang="en-US" dirty="0" err="1" smtClean="0"/>
              <a:t>aes</a:t>
            </a:r>
            <a:r>
              <a:rPr lang="en-US" dirty="0"/>
              <a:t>(x = </a:t>
            </a:r>
            <a:r>
              <a:rPr lang="en-US" dirty="0" err="1"/>
              <a:t>geoCode$lon</a:t>
            </a:r>
            <a:r>
              <a:rPr lang="en-US" dirty="0"/>
              <a:t>, y = </a:t>
            </a:r>
            <a:r>
              <a:rPr lang="en-US" dirty="0" err="1"/>
              <a:t>geoCode$lat</a:t>
            </a:r>
            <a:r>
              <a:rPr lang="en-US" dirty="0"/>
              <a:t>, size</a:t>
            </a:r>
            <a:r>
              <a:rPr lang="en-US" dirty="0" smtClean="0"/>
              <a:t>=bus, color=weather))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7583" b="19280"/>
          <a:stretch/>
        </p:blipFill>
        <p:spPr>
          <a:xfrm>
            <a:off x="1143001" y="2438400"/>
            <a:ext cx="6476999" cy="348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551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IST687 – Applied Data Science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 smtClean="0"/>
              <a:t>End of Chapter 13 Lecture</a:t>
            </a:r>
          </a:p>
          <a:p>
            <a:pPr algn="l">
              <a:spcBef>
                <a:spcPts val="600"/>
              </a:spcBef>
            </a:pPr>
            <a:r>
              <a:rPr lang="en-US" sz="4800" dirty="0" smtClean="0"/>
              <a:t>Map </a:t>
            </a:r>
            <a:r>
              <a:rPr lang="en-US" sz="4800" dirty="0" err="1" smtClean="0"/>
              <a:t>MashUp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443380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Science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Objectives</a:t>
            </a:r>
          </a:p>
          <a:p>
            <a:pPr lvl="1"/>
            <a:r>
              <a:rPr lang="en-US" dirty="0" smtClean="0"/>
              <a:t>Demonstrate the integration of disparate data sources and formats producing a representative information model for decision making</a:t>
            </a:r>
          </a:p>
          <a:p>
            <a:pPr lvl="1"/>
            <a:r>
              <a:rPr lang="en-US" dirty="0" smtClean="0"/>
              <a:t>Utilize </a:t>
            </a:r>
            <a:r>
              <a:rPr lang="en-US" dirty="0" err="1" smtClean="0"/>
              <a:t>ggplot</a:t>
            </a:r>
            <a:r>
              <a:rPr lang="en-US" dirty="0" smtClean="0"/>
              <a:t> for geographic map representation</a:t>
            </a:r>
            <a:endParaRPr lang="en-US" dirty="0"/>
          </a:p>
          <a:p>
            <a:pPr lvl="1"/>
            <a:r>
              <a:rPr lang="en-US" dirty="0" smtClean="0"/>
              <a:t>Plot geographic and numerical data within one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954570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Science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Mashup</a:t>
            </a:r>
            <a:endParaRPr lang="en-US" dirty="0" smtClean="0"/>
          </a:p>
          <a:p>
            <a:pPr lvl="1"/>
            <a:r>
              <a:rPr lang="en-US" dirty="0" smtClean="0"/>
              <a:t>Anything that brings together disparate influences or elements</a:t>
            </a:r>
          </a:p>
          <a:p>
            <a:pPr lvl="1"/>
            <a:r>
              <a:rPr lang="en-US" dirty="0" smtClean="0"/>
              <a:t>Relative to application development</a:t>
            </a:r>
          </a:p>
          <a:p>
            <a:pPr lvl="2"/>
            <a:r>
              <a:rPr lang="en-US" dirty="0" smtClean="0"/>
              <a:t>Bringing together various sources of data to create a new product with unique value</a:t>
            </a:r>
          </a:p>
        </p:txBody>
      </p:sp>
    </p:spTree>
    <p:extLst>
      <p:ext uri="{BB962C8B-B14F-4D97-AF65-F5344CB8AC3E}">
        <p14:creationId xmlns:p14="http://schemas.microsoft.com/office/powerpoint/2010/main" val="300593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Science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830763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>
                <a:hlinkClick r:id="rId2"/>
              </a:rPr>
              <a:t>http</a:t>
            </a:r>
            <a:r>
              <a:rPr lang="en-US" sz="3200" dirty="0">
                <a:hlinkClick r:id="rId2"/>
              </a:rPr>
              <a:t>://</a:t>
            </a:r>
            <a:r>
              <a:rPr lang="en-US" sz="3200" dirty="0" smtClean="0">
                <a:hlinkClick r:id="rId2"/>
              </a:rPr>
              <a:t>sanfrancisco.crimespotting.org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25825"/>
          <a:stretch/>
        </p:blipFill>
        <p:spPr>
          <a:xfrm>
            <a:off x="762000" y="1828800"/>
            <a:ext cx="765162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907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Science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229600" cy="4830763"/>
          </a:xfrm>
        </p:spPr>
        <p:txBody>
          <a:bodyPr/>
          <a:lstStyle/>
          <a:p>
            <a:pPr marL="457200" lvl="1" indent="0">
              <a:buNone/>
            </a:pPr>
            <a:r>
              <a:rPr lang="en-US" sz="3200" dirty="0" smtClean="0">
                <a:hlinkClick r:id="rId2"/>
              </a:rPr>
              <a:t>http</a:t>
            </a:r>
            <a:r>
              <a:rPr lang="en-US" sz="3200" dirty="0">
                <a:hlinkClick r:id="rId2"/>
              </a:rPr>
              <a:t>://</a:t>
            </a:r>
            <a:r>
              <a:rPr lang="en-US" sz="3200" dirty="0" smtClean="0">
                <a:hlinkClick r:id="rId2"/>
              </a:rPr>
              <a:t>www.mapnificent.net</a:t>
            </a:r>
            <a:endParaRPr lang="en-US" sz="3200" dirty="0" smtClean="0"/>
          </a:p>
          <a:p>
            <a:pPr marL="457200" lvl="1" indent="0">
              <a:buNone/>
            </a:pPr>
            <a:endParaRPr lang="en-US" sz="3200" dirty="0" smtClean="0"/>
          </a:p>
          <a:p>
            <a:pPr lvl="1"/>
            <a:endParaRPr lang="en-US" sz="3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629" t="25487" r="-6629" b="-7526"/>
          <a:stretch/>
        </p:blipFill>
        <p:spPr>
          <a:xfrm>
            <a:off x="838199" y="1600199"/>
            <a:ext cx="8099863" cy="464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907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Science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err="1" smtClean="0"/>
              <a:t>GGplot</a:t>
            </a:r>
            <a:r>
              <a:rPr lang="en-US" dirty="0" smtClean="0"/>
              <a:t> Map Key Concepts</a:t>
            </a:r>
          </a:p>
          <a:p>
            <a:pPr lvl="1"/>
            <a:r>
              <a:rPr lang="en-US" dirty="0" err="1" smtClean="0"/>
              <a:t>map_data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Get the data on the region to be mapped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err="1" smtClean="0"/>
              <a:t>geom_map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How to render the map (ex. colors, </a:t>
            </a:r>
            <a:r>
              <a:rPr lang="en-US" dirty="0" err="1" smtClean="0"/>
              <a:t>heatmaps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coord_map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Make sure the map is not “stretched”</a:t>
            </a:r>
          </a:p>
        </p:txBody>
      </p:sp>
    </p:spTree>
    <p:extLst>
      <p:ext uri="{BB962C8B-B14F-4D97-AF65-F5344CB8AC3E}">
        <p14:creationId xmlns:p14="http://schemas.microsoft.com/office/powerpoint/2010/main" val="3586706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Science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GGplots</a:t>
            </a:r>
            <a:r>
              <a:rPr lang="en-US" dirty="0" smtClean="0"/>
              <a:t>  </a:t>
            </a:r>
          </a:p>
          <a:p>
            <a:pPr lvl="1"/>
            <a:r>
              <a:rPr lang="en-US" dirty="0" err="1" smtClean="0"/>
              <a:t>map_id</a:t>
            </a:r>
            <a:r>
              <a:rPr lang="en-US" dirty="0" smtClean="0"/>
              <a:t> is part of the AES</a:t>
            </a:r>
            <a:br>
              <a:rPr lang="en-US" dirty="0" smtClean="0"/>
            </a:br>
            <a:r>
              <a:rPr lang="en-US" dirty="0" smtClean="0"/>
              <a:t>Logical way to describe the data (ex. “new jersey”)</a:t>
            </a:r>
            <a:br>
              <a:rPr lang="en-US" dirty="0" smtClean="0"/>
            </a:br>
            <a:r>
              <a:rPr lang="en-US" sz="2400" i="1" dirty="0" smtClean="0"/>
              <a:t>Note that </a:t>
            </a:r>
            <a:r>
              <a:rPr lang="en-US" sz="2400" i="1" dirty="0" err="1" smtClean="0"/>
              <a:t>GGplot</a:t>
            </a:r>
            <a:r>
              <a:rPr lang="en-US" sz="2400" i="1" dirty="0" smtClean="0"/>
              <a:t> requires all lower case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Longitude and Latitude</a:t>
            </a:r>
            <a:br>
              <a:rPr lang="en-US" dirty="0" smtClean="0"/>
            </a:br>
            <a:r>
              <a:rPr lang="en-US" dirty="0" smtClean="0"/>
              <a:t>Can also add a specific physical location using </a:t>
            </a:r>
            <a:r>
              <a:rPr lang="en-US" dirty="0" err="1" smtClean="0"/>
              <a:t>geom_point</a:t>
            </a:r>
            <a:r>
              <a:rPr lang="en-US" dirty="0" smtClean="0"/>
              <a:t> – </a:t>
            </a:r>
            <a:r>
              <a:rPr lang="en-US" dirty="0" err="1" smtClean="0"/>
              <a:t>coordintes</a:t>
            </a:r>
            <a:r>
              <a:rPr lang="en-US" dirty="0" smtClean="0"/>
              <a:t> can be:</a:t>
            </a:r>
          </a:p>
          <a:p>
            <a:pPr lvl="2"/>
            <a:r>
              <a:rPr lang="en-US" dirty="0"/>
              <a:t>H</a:t>
            </a:r>
            <a:r>
              <a:rPr lang="en-US" dirty="0" smtClean="0"/>
              <a:t>ard coded </a:t>
            </a:r>
          </a:p>
          <a:p>
            <a:pPr lvl="2"/>
            <a:r>
              <a:rPr lang="en-US" dirty="0"/>
              <a:t>V</a:t>
            </a:r>
            <a:r>
              <a:rPr lang="en-US" dirty="0" smtClean="0"/>
              <a:t>ia a conversion from logical to physical </a:t>
            </a:r>
            <a:br>
              <a:rPr lang="en-US" dirty="0" smtClean="0"/>
            </a:br>
            <a:r>
              <a:rPr lang="en-US" dirty="0" smtClean="0"/>
              <a:t>(ex. use JSON to access </a:t>
            </a:r>
            <a:r>
              <a:rPr lang="en-US" dirty="0" err="1" smtClean="0"/>
              <a:t>google</a:t>
            </a:r>
            <a:r>
              <a:rPr lang="en-US" dirty="0" smtClean="0"/>
              <a:t> </a:t>
            </a:r>
            <a:r>
              <a:rPr lang="en-US" dirty="0" err="1" smtClean="0"/>
              <a:t>api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2782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Science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Map Example</a:t>
            </a:r>
          </a:p>
          <a:p>
            <a:pPr lvl="1"/>
            <a:r>
              <a:rPr lang="en-US" dirty="0" err="1" smtClean="0"/>
              <a:t>map_id</a:t>
            </a:r>
            <a:r>
              <a:rPr lang="en-US" dirty="0" smtClean="0"/>
              <a:t> is part of the AES</a:t>
            </a:r>
            <a:br>
              <a:rPr lang="en-US" dirty="0" smtClean="0"/>
            </a:br>
            <a:r>
              <a:rPr lang="en-US" dirty="0" smtClean="0"/>
              <a:t>Logical way to describe the data (ex. “new jersey”)</a:t>
            </a:r>
            <a:br>
              <a:rPr lang="en-US" dirty="0" smtClean="0"/>
            </a:br>
            <a:r>
              <a:rPr lang="en-US" sz="2400" i="1" dirty="0" smtClean="0"/>
              <a:t>Note that </a:t>
            </a:r>
            <a:r>
              <a:rPr lang="en-US" sz="2400" i="1" dirty="0" err="1" smtClean="0"/>
              <a:t>GGplot</a:t>
            </a:r>
            <a:r>
              <a:rPr lang="en-US" sz="2400" i="1" dirty="0" smtClean="0"/>
              <a:t> requires all lower case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Longitude and Latitude</a:t>
            </a:r>
            <a:br>
              <a:rPr lang="en-US" dirty="0" smtClean="0"/>
            </a:br>
            <a:r>
              <a:rPr lang="en-US" dirty="0" smtClean="0"/>
              <a:t>Can also add a specific physical location using </a:t>
            </a:r>
            <a:r>
              <a:rPr lang="en-US" dirty="0" err="1" smtClean="0"/>
              <a:t>geom_point</a:t>
            </a:r>
            <a:r>
              <a:rPr lang="en-US" dirty="0" smtClean="0"/>
              <a:t> – </a:t>
            </a:r>
            <a:r>
              <a:rPr lang="en-US" dirty="0" err="1" smtClean="0"/>
              <a:t>coordintes</a:t>
            </a:r>
            <a:r>
              <a:rPr lang="en-US" dirty="0" smtClean="0"/>
              <a:t> can be:</a:t>
            </a:r>
          </a:p>
          <a:p>
            <a:pPr lvl="2"/>
            <a:r>
              <a:rPr lang="en-US" dirty="0"/>
              <a:t>H</a:t>
            </a:r>
            <a:r>
              <a:rPr lang="en-US" dirty="0" smtClean="0"/>
              <a:t>ard coded </a:t>
            </a:r>
          </a:p>
          <a:p>
            <a:pPr lvl="2"/>
            <a:r>
              <a:rPr lang="en-US" dirty="0"/>
              <a:t>V</a:t>
            </a:r>
            <a:r>
              <a:rPr lang="en-US" dirty="0" smtClean="0"/>
              <a:t>ia a conversion from logical to physical </a:t>
            </a:r>
            <a:br>
              <a:rPr lang="en-US" dirty="0" smtClean="0"/>
            </a:br>
            <a:r>
              <a:rPr lang="en-US" dirty="0" smtClean="0"/>
              <a:t>(ex. use JSON to access </a:t>
            </a:r>
            <a:r>
              <a:rPr lang="en-US" dirty="0" err="1" smtClean="0"/>
              <a:t>google</a:t>
            </a:r>
            <a:r>
              <a:rPr lang="en-US" dirty="0" smtClean="0"/>
              <a:t> </a:t>
            </a:r>
            <a:r>
              <a:rPr lang="en-US" dirty="0" err="1" smtClean="0"/>
              <a:t>api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56525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5848</TotalTime>
  <Words>571</Words>
  <Application>Microsoft Macintosh PowerPoint</Application>
  <PresentationFormat>On-screen Show (4:3)</PresentationFormat>
  <Paragraphs>169</Paragraphs>
  <Slides>24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IST687 – Applied Data Science</vt:lpstr>
      <vt:lpstr>Data Science</vt:lpstr>
      <vt:lpstr>Data Science</vt:lpstr>
      <vt:lpstr>Data Science</vt:lpstr>
      <vt:lpstr>Data Science</vt:lpstr>
      <vt:lpstr>Data Science</vt:lpstr>
      <vt:lpstr>Data Science</vt:lpstr>
      <vt:lpstr>Data Science</vt:lpstr>
      <vt:lpstr>Data Science</vt:lpstr>
      <vt:lpstr>Data Science</vt:lpstr>
      <vt:lpstr>Data Science</vt:lpstr>
      <vt:lpstr>Data Science</vt:lpstr>
      <vt:lpstr>Data Science</vt:lpstr>
      <vt:lpstr>Data Science</vt:lpstr>
      <vt:lpstr>Data Science</vt:lpstr>
      <vt:lpstr>Data Science</vt:lpstr>
      <vt:lpstr>Data Science</vt:lpstr>
      <vt:lpstr>Data Science</vt:lpstr>
      <vt:lpstr>Data Science</vt:lpstr>
      <vt:lpstr>Data Science</vt:lpstr>
      <vt:lpstr>Data Science</vt:lpstr>
      <vt:lpstr>Data Science</vt:lpstr>
      <vt:lpstr>Data Science</vt:lpstr>
      <vt:lpstr>IST687 – Applied Data Science</vt:lpstr>
    </vt:vector>
  </TitlesOfParts>
  <Company>Syracuse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Peggy M Brown</dc:creator>
  <cp:lastModifiedBy>Jeff Saltz</cp:lastModifiedBy>
  <cp:revision>223</cp:revision>
  <dcterms:created xsi:type="dcterms:W3CDTF">2013-01-23T22:13:02Z</dcterms:created>
  <dcterms:modified xsi:type="dcterms:W3CDTF">2016-03-10T17:33:56Z</dcterms:modified>
</cp:coreProperties>
</file>